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BAF19-35BF-43B5-ADA1-1209BE58E2B6}" type="datetimeFigureOut">
              <a:rPr lang="es-MX" smtClean="0"/>
              <a:pPr/>
              <a:t>18/10/2016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4588B-FC8E-4015-816B-1520F28D9077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763688" y="1412776"/>
            <a:ext cx="698477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/>
            <a:r>
              <a:rPr lang="es-ES_tradnl" dirty="0" smtClean="0">
                <a:solidFill>
                  <a:schemeClr val="bg1"/>
                </a:solidFill>
              </a:rPr>
              <a:t>Porcentaje de empresas que acceden a financiamiento respecto de las que participan en el programa integral de formación, asistencia técnica y vinculación con medios tradicionales y alternativos de financiamiento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780928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dirty="0" smtClean="0">
                <a:solidFill>
                  <a:prstClr val="black"/>
                </a:solidFill>
              </a:rPr>
              <a:t>Mide el número </a:t>
            </a:r>
            <a:r>
              <a:rPr lang="es-ES_tradnl" dirty="0" smtClean="0"/>
              <a:t>de empresas que acceden a través del programa integral de formación, asistencia técnica y vinculación con medios tradicionales y alternativos de financiamiento que ofrece la convocatoria 3.1 </a:t>
            </a:r>
            <a:r>
              <a:rPr lang="es-ES_tradnl" dirty="0" smtClean="0"/>
              <a:t>“</a:t>
            </a:r>
            <a:r>
              <a:rPr lang="es-ES_tradnl" dirty="0" smtClean="0"/>
              <a:t>Profesionalización de capacidades financieras, vinculación y generación de contenidos para documentar y madurar el ecosistema emprendedor</a:t>
            </a:r>
            <a:endParaRPr lang="es-MX" dirty="0" smtClean="0"/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292080" y="2348880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pic>
        <p:nvPicPr>
          <p:cNvPr id="11" name="Picture 10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2717477"/>
            <a:ext cx="1359595" cy="135959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9512" y="176352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Componente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835696" y="4725144"/>
          <a:ext cx="6192687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3096343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2</a:t>
                      </a:r>
                      <a:endParaRPr lang="es-MX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Empresas que tuvieron acceso a medios tradicionales o alternativos de financiamiento a través de la convocatoria 3.1 en el período 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Total de empresas participantes en los Programas Integrales de la convocatoria 3.1 en el período t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763688" y="43651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05064"/>
            <a:ext cx="8568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b="1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dirty="0">
                <a:solidFill>
                  <a:prstClr val="black"/>
                </a:solidFill>
              </a:rPr>
              <a:t>  </a:t>
            </a:r>
            <a:r>
              <a:rPr lang="es-MX" dirty="0" smtClean="0">
                <a:solidFill>
                  <a:prstClr val="black"/>
                </a:solidFill>
              </a:rPr>
              <a:t>Proyectos apoyados </a:t>
            </a:r>
            <a:r>
              <a:rPr lang="es-ES_tradnl" dirty="0" smtClean="0"/>
              <a:t>Convocatoria </a:t>
            </a:r>
            <a:r>
              <a:rPr lang="es-MX" dirty="0" smtClean="0"/>
              <a:t>3.1 Profesionalización de capacidades financieras, vinculación y generación de contenidos para documentar y madurar el ecosistema emprendedor </a:t>
            </a:r>
            <a:endParaRPr lang="es-MX" dirty="0" smtClean="0"/>
          </a:p>
          <a:p>
            <a:pPr>
              <a:buFont typeface="Arial" pitchFamily="34" charset="0"/>
              <a:buChar char="•"/>
            </a:pPr>
            <a:endParaRPr lang="es-MX" dirty="0" smtClean="0">
              <a:solidFill>
                <a:prstClr val="black"/>
              </a:solidFill>
            </a:endParaRPr>
          </a:p>
        </p:txBody>
      </p:sp>
      <p:sp>
        <p:nvSpPr>
          <p:cNvPr id="3" name="16 Rectángulo"/>
          <p:cNvSpPr/>
          <p:nvPr/>
        </p:nvSpPr>
        <p:spPr>
          <a:xfrm>
            <a:off x="683568" y="1268760"/>
            <a:ext cx="7920880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</a:t>
            </a:r>
            <a:r>
              <a:rPr lang="es-MX" b="1" dirty="0" smtClean="0">
                <a:solidFill>
                  <a:prstClr val="white"/>
                </a:solidFill>
              </a:rPr>
              <a:t>2016 </a:t>
            </a:r>
            <a:r>
              <a:rPr lang="es-MX" b="1" dirty="0">
                <a:solidFill>
                  <a:prstClr val="white"/>
                </a:solidFill>
              </a:rPr>
              <a:t>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3569" y="1681232"/>
          <a:ext cx="7920878" cy="21945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397494"/>
                <a:gridCol w="1626841"/>
                <a:gridCol w="48965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Meta anual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Avance</a:t>
                      </a:r>
                      <a:r>
                        <a:rPr lang="es-MX" baseline="0" dirty="0" smtClean="0"/>
                        <a:t> Junio 2016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Comentarios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24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26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 convocatoria 3.1 Profesionalización de capacidades financieras, vinculación y generación de contenidos para documentar y madurar el ecosistema emprendedor aprobó 11 proyectos que promueven el acceso a financiamiento a MIPYMES a medios tradicionales o alternativos, los cuales estiman beneficiar a 367 empresas con acceso a financiamiento, de un total de 1,419 MIPYMES participantes lo que representa un porcentaje de atención del 26% y un cumplimiento del 129% respecto a la meta programada para </a:t>
                      </a:r>
                      <a:r>
                        <a:rPr lang="es-MX" sz="1200" dirty="0" smtClean="0"/>
                        <a:t>el primer semestre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251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14</cp:revision>
  <dcterms:created xsi:type="dcterms:W3CDTF">2015-09-21T16:57:35Z</dcterms:created>
  <dcterms:modified xsi:type="dcterms:W3CDTF">2016-10-18T17:16:40Z</dcterms:modified>
</cp:coreProperties>
</file>